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89" r:id="rId2"/>
    <p:sldId id="270" r:id="rId3"/>
    <p:sldId id="271" r:id="rId4"/>
    <p:sldId id="272" r:id="rId5"/>
    <p:sldId id="273" r:id="rId6"/>
    <p:sldId id="274" r:id="rId7"/>
    <p:sldId id="284" r:id="rId8"/>
    <p:sldId id="287" r:id="rId9"/>
    <p:sldId id="275" r:id="rId10"/>
    <p:sldId id="276" r:id="rId11"/>
    <p:sldId id="288" r:id="rId12"/>
    <p:sldId id="277" r:id="rId13"/>
    <p:sldId id="282" r:id="rId14"/>
    <p:sldId id="27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99"/>
    <a:srgbClr val="FF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5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DD4B3-A598-4E30-8FA1-980ACD1B8FD1}" type="datetimeFigureOut">
              <a:rPr lang="en-AU" smtClean="0"/>
              <a:pPr/>
              <a:t>27/10/2014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F0799F-9356-4B89-91FC-ADC33C4789A6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0799F-9356-4B89-91FC-ADC33C4789A6}" type="slidenum">
              <a:rPr lang="en-AU" smtClean="0"/>
              <a:pPr/>
              <a:t>5</a:t>
            </a:fld>
            <a:endParaRPr lang="en-A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0799F-9356-4B89-91FC-ADC33C4789A6}" type="slidenum">
              <a:rPr lang="en-AU" smtClean="0"/>
              <a:pPr/>
              <a:t>13</a:t>
            </a:fld>
            <a:endParaRPr lang="en-A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998D-BD0C-4238-880B-0F94A1D7BF70}" type="datetimeFigureOut">
              <a:rPr lang="en-AU" smtClean="0"/>
              <a:pPr/>
              <a:t>27/10/2014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5601-1D08-4AD3-8836-4511453342F5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998D-BD0C-4238-880B-0F94A1D7BF70}" type="datetimeFigureOut">
              <a:rPr lang="en-AU" smtClean="0"/>
              <a:pPr/>
              <a:t>27/10/2014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5601-1D08-4AD3-8836-4511453342F5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998D-BD0C-4238-880B-0F94A1D7BF70}" type="datetimeFigureOut">
              <a:rPr lang="en-AU" smtClean="0"/>
              <a:pPr/>
              <a:t>27/10/2014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5601-1D08-4AD3-8836-4511453342F5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998D-BD0C-4238-880B-0F94A1D7BF70}" type="datetimeFigureOut">
              <a:rPr lang="en-AU" smtClean="0"/>
              <a:pPr/>
              <a:t>27/10/2014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5601-1D08-4AD3-8836-4511453342F5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998D-BD0C-4238-880B-0F94A1D7BF70}" type="datetimeFigureOut">
              <a:rPr lang="en-AU" smtClean="0"/>
              <a:pPr/>
              <a:t>27/10/2014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5601-1D08-4AD3-8836-4511453342F5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998D-BD0C-4238-880B-0F94A1D7BF70}" type="datetimeFigureOut">
              <a:rPr lang="en-AU" smtClean="0"/>
              <a:pPr/>
              <a:t>27/10/2014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5601-1D08-4AD3-8836-4511453342F5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998D-BD0C-4238-880B-0F94A1D7BF70}" type="datetimeFigureOut">
              <a:rPr lang="en-AU" smtClean="0"/>
              <a:pPr/>
              <a:t>27/10/2014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5601-1D08-4AD3-8836-4511453342F5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998D-BD0C-4238-880B-0F94A1D7BF70}" type="datetimeFigureOut">
              <a:rPr lang="en-AU" smtClean="0"/>
              <a:pPr/>
              <a:t>27/10/2014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5601-1D08-4AD3-8836-4511453342F5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998D-BD0C-4238-880B-0F94A1D7BF70}" type="datetimeFigureOut">
              <a:rPr lang="en-AU" smtClean="0"/>
              <a:pPr/>
              <a:t>27/10/2014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5601-1D08-4AD3-8836-4511453342F5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998D-BD0C-4238-880B-0F94A1D7BF70}" type="datetimeFigureOut">
              <a:rPr lang="en-AU" smtClean="0"/>
              <a:pPr/>
              <a:t>27/10/2014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5601-1D08-4AD3-8836-4511453342F5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998D-BD0C-4238-880B-0F94A1D7BF70}" type="datetimeFigureOut">
              <a:rPr lang="en-AU" smtClean="0"/>
              <a:pPr/>
              <a:t>27/10/2014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5601-1D08-4AD3-8836-4511453342F5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B998D-BD0C-4238-880B-0F94A1D7BF70}" type="datetimeFigureOut">
              <a:rPr lang="en-AU" smtClean="0"/>
              <a:pPr/>
              <a:t>27/10/2014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05601-1D08-4AD3-8836-4511453342F5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Totality with Baileys Bead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00963"/>
            <a:ext cx="9249980" cy="754638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-99392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Under The Shadow: </a:t>
            </a:r>
            <a:br>
              <a:rPr kumimoji="0" lang="en-A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n-A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public eclipse education</a:t>
            </a:r>
            <a:endParaRPr kumimoji="0" lang="en-AU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9712" y="2996952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Melissa Hulbert</a:t>
            </a:r>
            <a:r>
              <a:rPr lang="en-AU" sz="2000" b="1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1,2</a:t>
            </a:r>
            <a:r>
              <a:rPr lang="en-A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and Toner Stevenson</a:t>
            </a:r>
            <a:r>
              <a:rPr lang="en-AU" sz="2000" b="1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1,3</a:t>
            </a:r>
            <a:endParaRPr lang="en-A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67544" y="3997513"/>
            <a:ext cx="8495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A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Sydney Observatory, Museum Applied Arts and Sciences (MAAS), Sydney, Australia; </a:t>
            </a:r>
          </a:p>
          <a:p>
            <a:pPr marL="342900" indent="-342900">
              <a:buAutoNum type="arabicPeriod"/>
            </a:pPr>
            <a:r>
              <a:rPr lang="en-A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Swinburne  University, Centre for Astrophysics and Supercomputing, Melbourne, Australia; </a:t>
            </a:r>
          </a:p>
          <a:p>
            <a:pPr marL="342900" indent="-342900">
              <a:buAutoNum type="arabicPeriod"/>
            </a:pPr>
            <a:r>
              <a:rPr lang="en-A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Museum Studies, Faculty of Arts, The University of Sydney, Australia</a:t>
            </a:r>
          </a:p>
          <a:p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2627784" y="5589240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Email: melissah@phm.gov.au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99792" y="6309320"/>
            <a:ext cx="3744416" cy="524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International Solar Eclipse Conference</a:t>
            </a:r>
          </a:p>
          <a:p>
            <a:pPr algn="ctr"/>
            <a:r>
              <a:rPr lang="en-A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23-26 October 2014, New Mexico</a:t>
            </a:r>
            <a:endParaRPr lang="en-AU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7784" y="231031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Public Eclipse Tours</a:t>
            </a:r>
            <a:endParaRPr lang="en-AU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08520" y="76644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Clr>
                <a:srgbClr val="FF0000"/>
              </a:buClr>
              <a:buFont typeface="Wingdings" pitchFamily="2" charset="2"/>
              <a:buChar char="v"/>
            </a:pPr>
            <a:r>
              <a:rPr lang="en-AU" dirty="0" smtClean="0"/>
              <a:t> </a:t>
            </a:r>
            <a:r>
              <a:rPr lang="en-AU" dirty="0" smtClean="0">
                <a:latin typeface="Arial" pitchFamily="34" charset="0"/>
                <a:cs typeface="Arial" pitchFamily="34" charset="0"/>
              </a:rPr>
              <a:t>Sydney </a:t>
            </a:r>
            <a:r>
              <a:rPr lang="en-AU" dirty="0">
                <a:latin typeface="Arial" pitchFamily="34" charset="0"/>
                <a:cs typeface="Arial" pitchFamily="34" charset="0"/>
              </a:rPr>
              <a:t>Observatory is now a public observatory, astronomy education centre </a:t>
            </a:r>
            <a:r>
              <a:rPr lang="en-AU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and </a:t>
            </a:r>
            <a:r>
              <a:rPr lang="en-AU" dirty="0">
                <a:latin typeface="Arial" pitchFamily="34" charset="0"/>
                <a:cs typeface="Arial" pitchFamily="34" charset="0"/>
              </a:rPr>
              <a:t>part of the </a:t>
            </a:r>
            <a:r>
              <a:rPr lang="en-AU" dirty="0" smtClean="0">
                <a:latin typeface="Arial" pitchFamily="34" charset="0"/>
                <a:cs typeface="Arial" pitchFamily="34" charset="0"/>
              </a:rPr>
              <a:t>Museum of Applied Arts and Sciences (MAAS). 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1652607"/>
            <a:ext cx="6876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AU" dirty="0" smtClean="0">
                <a:latin typeface="Arial" pitchFamily="34" charset="0"/>
                <a:cs typeface="Arial" pitchFamily="34" charset="0"/>
              </a:rPr>
              <a:t> Woomera, South Australia 2002</a:t>
            </a: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AU" dirty="0" smtClean="0">
                <a:latin typeface="Arial" pitchFamily="34" charset="0"/>
                <a:cs typeface="Arial" pitchFamily="34" charset="0"/>
              </a:rPr>
              <a:t> Novosibirsk, Russia 2008</a:t>
            </a: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AU" dirty="0" smtClean="0">
                <a:latin typeface="Arial" pitchFamily="34" charset="0"/>
                <a:cs typeface="Arial" pitchFamily="34" charset="0"/>
              </a:rPr>
              <a:t> Easter Island, Chile 2010</a:t>
            </a: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AU" dirty="0" smtClean="0">
                <a:latin typeface="Arial" pitchFamily="34" charset="0"/>
                <a:cs typeface="Arial" pitchFamily="34" charset="0"/>
              </a:rPr>
              <a:t> Port Douglas, Australia 2012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5373216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395536" y="2852936"/>
            <a:ext cx="8748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endParaRPr lang="en-AU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AU" dirty="0" smtClean="0">
                <a:latin typeface="Arial" pitchFamily="34" charset="0"/>
                <a:cs typeface="Arial" pitchFamily="34" charset="0"/>
              </a:rPr>
              <a:t> Blogs on Sydney Observatory’s website are an important way to communicate </a:t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the eclipse tours and eclipse day with several blogs and images posted before, </a:t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during and after the tour. </a:t>
            </a:r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971600" y="4221088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AU" dirty="0" smtClean="0">
                <a:latin typeface="Arial" pitchFamily="34" charset="0"/>
                <a:cs typeface="Arial" pitchFamily="34" charset="0"/>
              </a:rPr>
              <a:t> Subsequent articles in magazines by both staff and participants.</a:t>
            </a:r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971600" y="4797152"/>
            <a:ext cx="81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AU" dirty="0" smtClean="0">
                <a:latin typeface="Arial" pitchFamily="34" charset="0"/>
                <a:cs typeface="Arial" pitchFamily="34" charset="0"/>
              </a:rPr>
              <a:t> Provided a way to communicate the excitement and  observations during </a:t>
            </a:r>
          </a:p>
          <a:p>
            <a:pPr>
              <a:buClr>
                <a:srgbClr val="FF0000"/>
              </a:buClr>
            </a:pPr>
            <a:r>
              <a:rPr lang="en-AU" dirty="0" smtClean="0">
                <a:latin typeface="Arial" pitchFamily="34" charset="0"/>
                <a:cs typeface="Arial" pitchFamily="34" charset="0"/>
              </a:rPr>
              <a:t>   the eclipse, thus reaching a broad audience.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060848"/>
            <a:ext cx="3623448" cy="4063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060848"/>
            <a:ext cx="4023105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39552" y="159023"/>
            <a:ext cx="7957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Port Douglas </a:t>
            </a:r>
            <a:r>
              <a:rPr lang="en-A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2012: Live streaming and social </a:t>
            </a:r>
            <a:r>
              <a:rPr lang="en-A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media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764704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AU" dirty="0" smtClean="0">
                <a:latin typeface="Arial" pitchFamily="34" charset="0"/>
                <a:cs typeface="Arial" pitchFamily="34" charset="0"/>
              </a:rPr>
              <a:t> Technology in the past few years has changed dramatically.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13407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AU" dirty="0" smtClean="0">
                <a:latin typeface="Arial" pitchFamily="34" charset="0"/>
                <a:cs typeface="Arial" pitchFamily="34" charset="0"/>
              </a:rPr>
              <a:t> Instant “real time” imaging was the key to broadening access to a wider audience.</a:t>
            </a:r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5148064" y="6093296"/>
            <a:ext cx="3312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AU" sz="1200" dirty="0" err="1" smtClean="0">
                <a:latin typeface="Arial" pitchFamily="34" charset="0"/>
                <a:cs typeface="Arial" pitchFamily="34" charset="0"/>
              </a:rPr>
              <a:t>VuVu</a:t>
            </a:r>
            <a:r>
              <a:rPr lang="en-AU" sz="1200" dirty="0" smtClean="0">
                <a:latin typeface="Arial" pitchFamily="34" charset="0"/>
                <a:cs typeface="Arial" pitchFamily="34" charset="0"/>
              </a:rPr>
              <a:t> Venus, © Toner Stevenson, 2012</a:t>
            </a:r>
            <a:endParaRPr lang="en-A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75656" y="6021288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>
                <a:latin typeface="Arial" pitchFamily="34" charset="0"/>
                <a:cs typeface="Arial" pitchFamily="34" charset="0"/>
              </a:rPr>
              <a:t>Ninemsn, 2012</a:t>
            </a:r>
            <a:endParaRPr lang="en-AU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159023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Port Douglas: 14 November, 2012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838453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AU" dirty="0" smtClean="0">
                <a:latin typeface="Arial" pitchFamily="34" charset="0"/>
                <a:cs typeface="Arial" pitchFamily="34" charset="0"/>
              </a:rPr>
              <a:t> A live video stream for the solar eclipse via the Sydney Observatory website </a:t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provided unique challenges.</a:t>
            </a:r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1916832"/>
            <a:ext cx="4896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AU" dirty="0" smtClean="0">
                <a:latin typeface="Arial" pitchFamily="34" charset="0"/>
                <a:cs typeface="Arial" pitchFamily="34" charset="0"/>
              </a:rPr>
              <a:t>The feed was sent to the laptop and then via </a:t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the 3G network to Sydney Observatory’s </a:t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website and YouTube.  </a:t>
            </a:r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251520" y="3212976"/>
            <a:ext cx="5112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AU" dirty="0" smtClean="0">
                <a:latin typeface="Arial" pitchFamily="34" charset="0"/>
                <a:cs typeface="Arial" pitchFamily="34" charset="0"/>
              </a:rPr>
              <a:t> Hundreds of thousands of people viewed the </a:t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eclipse via the live stream, regularly crashing </a:t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the Museum’s website.</a:t>
            </a:r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4509120"/>
            <a:ext cx="5184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AU" dirty="0" smtClean="0">
                <a:latin typeface="Arial" pitchFamily="34" charset="0"/>
                <a:cs typeface="Arial" pitchFamily="34" charset="0"/>
              </a:rPr>
              <a:t> The live feed was also picked up onsite at  </a:t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Sydney Observatory where 200 early morning </a:t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visitors were eagerly watching the eclipse as </a:t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rain obscured views of the partial eclipse.</a:t>
            </a:r>
            <a:endParaRPr lang="en-AU" dirty="0"/>
          </a:p>
        </p:txBody>
      </p:sp>
      <p:pic>
        <p:nvPicPr>
          <p:cNvPr id="10" name="Picture 9" descr="Figure 6-AJ cairns Eclipse 2012 - Toner Stevenson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6096" y="1387188"/>
            <a:ext cx="3600400" cy="48203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00192" y="6237312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>
                <a:latin typeface="Arial" pitchFamily="34" charset="0"/>
                <a:cs typeface="Arial" pitchFamily="34" charset="0"/>
              </a:rPr>
              <a:t>© Toner Stevenson, 2012</a:t>
            </a:r>
            <a:endParaRPr lang="en-AU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124744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AU" dirty="0" smtClean="0">
                <a:latin typeface="Arial" pitchFamily="34" charset="0"/>
                <a:cs typeface="Arial" pitchFamily="34" charset="0"/>
              </a:rPr>
              <a:t> Still </a:t>
            </a:r>
            <a:r>
              <a:rPr lang="en-AU" dirty="0">
                <a:latin typeface="Arial" pitchFamily="34" charset="0"/>
                <a:cs typeface="Arial" pitchFamily="34" charset="0"/>
              </a:rPr>
              <a:t>images have proven vital, not only of the eclipse but </a:t>
            </a:r>
            <a:r>
              <a:rPr lang="en-AU" dirty="0" smtClean="0">
                <a:latin typeface="Arial" pitchFamily="34" charset="0"/>
                <a:cs typeface="Arial" pitchFamily="34" charset="0"/>
              </a:rPr>
              <a:t>also </a:t>
            </a:r>
            <a:r>
              <a:rPr lang="en-AU" dirty="0">
                <a:latin typeface="Arial" pitchFamily="34" charset="0"/>
                <a:cs typeface="Arial" pitchFamily="34" charset="0"/>
              </a:rPr>
              <a:t>as social and </a:t>
            </a:r>
            <a:r>
              <a:rPr lang="en-AU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cultural </a:t>
            </a:r>
            <a:r>
              <a:rPr lang="en-AU" dirty="0">
                <a:latin typeface="Arial" pitchFamily="34" charset="0"/>
                <a:cs typeface="Arial" pitchFamily="34" charset="0"/>
              </a:rPr>
              <a:t>records including observers.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552" y="26064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AU" dirty="0" smtClean="0">
                <a:latin typeface="Arial" pitchFamily="34" charset="0"/>
                <a:cs typeface="Arial" pitchFamily="34" charset="0"/>
              </a:rPr>
              <a:t> In the vicinity of 40,000 ‘likes’ were received on Sydney Observatory’s </a:t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AU" dirty="0" err="1" smtClean="0">
                <a:latin typeface="Arial" pitchFamily="34" charset="0"/>
                <a:cs typeface="Arial" pitchFamily="34" charset="0"/>
              </a:rPr>
              <a:t>Facebook</a:t>
            </a:r>
            <a:r>
              <a:rPr lang="en-AU" dirty="0" smtClean="0">
                <a:latin typeface="Arial" pitchFamily="34" charset="0"/>
                <a:cs typeface="Arial" pitchFamily="34" charset="0"/>
              </a:rPr>
              <a:t> page and 25,000 @</a:t>
            </a:r>
            <a:r>
              <a:rPr lang="en-AU" dirty="0" err="1" smtClean="0">
                <a:latin typeface="Arial" pitchFamily="34" charset="0"/>
                <a:cs typeface="Arial" pitchFamily="34" charset="0"/>
              </a:rPr>
              <a:t>sydneyobs</a:t>
            </a:r>
            <a:r>
              <a:rPr lang="en-AU" dirty="0" smtClean="0">
                <a:latin typeface="Arial" pitchFamily="34" charset="0"/>
                <a:cs typeface="Arial" pitchFamily="34" charset="0"/>
              </a:rPr>
              <a:t> Twitter views.</a:t>
            </a:r>
            <a:endParaRPr lang="en-AU" dirty="0"/>
          </a:p>
        </p:txBody>
      </p:sp>
      <p:pic>
        <p:nvPicPr>
          <p:cNvPr id="6" name="Picture 5" descr="Figure 5 - Widefield 2010 Totality Easter Island - Melissa Hulbert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94158" y="2397563"/>
            <a:ext cx="3149842" cy="4199789"/>
          </a:xfrm>
          <a:prstGeom prst="rect">
            <a:avLst/>
          </a:prstGeom>
        </p:spPr>
      </p:pic>
      <p:pic>
        <p:nvPicPr>
          <p:cNvPr id="7" name="Picture 6" descr="2008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5" y="2276872"/>
            <a:ext cx="2880320" cy="3830373"/>
          </a:xfrm>
          <a:prstGeom prst="rect">
            <a:avLst/>
          </a:prstGeom>
        </p:spPr>
      </p:pic>
      <p:pic>
        <p:nvPicPr>
          <p:cNvPr id="8" name="Picture 6" descr="Beach - AJ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920966"/>
            <a:ext cx="2860118" cy="3812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39552" y="5733256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>
                <a:latin typeface="Arial" pitchFamily="34" charset="0"/>
                <a:cs typeface="Arial" pitchFamily="34" charset="0"/>
              </a:rPr>
              <a:t>© Andrew Jacob, 2008</a:t>
            </a:r>
            <a:endParaRPr lang="en-A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63888" y="6093296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>
                <a:latin typeface="Arial" pitchFamily="34" charset="0"/>
                <a:cs typeface="Arial" pitchFamily="34" charset="0"/>
              </a:rPr>
              <a:t>© Margaret Davis, 2008</a:t>
            </a:r>
            <a:endParaRPr lang="en-A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60232" y="6581001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>
                <a:latin typeface="Arial" pitchFamily="34" charset="0"/>
                <a:cs typeface="Arial" pitchFamily="34" charset="0"/>
              </a:rPr>
              <a:t>© Melissa Hulbert, 2010</a:t>
            </a:r>
            <a:endParaRPr lang="en-AU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4509120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AU" dirty="0" smtClean="0">
                <a:latin typeface="Arial" pitchFamily="34" charset="0"/>
                <a:cs typeface="Arial" pitchFamily="34" charset="0"/>
              </a:rPr>
              <a:t> Live-streaming </a:t>
            </a:r>
            <a:r>
              <a:rPr lang="en-AU" dirty="0">
                <a:latin typeface="Arial" pitchFamily="34" charset="0"/>
                <a:cs typeface="Arial" pitchFamily="34" charset="0"/>
              </a:rPr>
              <a:t>is an effective connection between scientists, educators and </a:t>
            </a:r>
            <a:r>
              <a:rPr lang="en-AU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photography </a:t>
            </a:r>
            <a:r>
              <a:rPr lang="en-AU" dirty="0">
                <a:latin typeface="Arial" pitchFamily="34" charset="0"/>
                <a:cs typeface="Arial" pitchFamily="34" charset="0"/>
              </a:rPr>
              <a:t>enthusiasts with the public through virtual observation</a:t>
            </a:r>
            <a:r>
              <a:rPr lang="en-AU" dirty="0" smtClean="0">
                <a:latin typeface="Arial" pitchFamily="34" charset="0"/>
                <a:cs typeface="Arial" pitchFamily="34" charset="0"/>
              </a:rPr>
              <a:t>.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2987824" y="169476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Conclusions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107504" y="620688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AU" dirty="0" smtClean="0">
                <a:latin typeface="Arial" pitchFamily="34" charset="0"/>
                <a:cs typeface="Arial" pitchFamily="34" charset="0"/>
              </a:rPr>
              <a:t> Eclipses have, and continue to draw great interest and curiosity from the public. </a:t>
            </a:r>
          </a:p>
          <a:p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1558533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AU" dirty="0" smtClean="0">
                <a:latin typeface="Arial" pitchFamily="34" charset="0"/>
                <a:cs typeface="Arial" pitchFamily="34" charset="0"/>
              </a:rPr>
              <a:t> Articles in magazines now replace scientific papers as Sydney Observatory is a </a:t>
            </a:r>
          </a:p>
          <a:p>
            <a:r>
              <a:rPr lang="en-AU" dirty="0" smtClean="0">
                <a:latin typeface="Arial" pitchFamily="34" charset="0"/>
                <a:cs typeface="Arial" pitchFamily="34" charset="0"/>
              </a:rPr>
              <a:t>    public education museum rather than a scientific place of research.</a:t>
            </a:r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107504" y="2433662"/>
            <a:ext cx="8891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AU" dirty="0" smtClean="0">
                <a:latin typeface="Arial" pitchFamily="34" charset="0"/>
                <a:cs typeface="Arial" pitchFamily="34" charset="0"/>
              </a:rPr>
              <a:t> Images rarely appeared in early publications, instead there were verbal accounts </a:t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of what was witnessed. Now a ‘picture is worth a thousand words’ and even more </a:t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so if in ‘real time’.</a:t>
            </a:r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107504" y="3585790"/>
            <a:ext cx="903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AU" dirty="0" smtClean="0">
                <a:latin typeface="Arial" pitchFamily="34" charset="0"/>
                <a:cs typeface="Arial" pitchFamily="34" charset="0"/>
              </a:rPr>
              <a:t> Social media such as Blogs, </a:t>
            </a:r>
            <a:r>
              <a:rPr lang="en-AU" dirty="0" err="1" smtClean="0">
                <a:latin typeface="Arial" pitchFamily="34" charset="0"/>
                <a:cs typeface="Arial" pitchFamily="34" charset="0"/>
              </a:rPr>
              <a:t>Facebook</a:t>
            </a:r>
            <a:r>
              <a:rPr lang="en-AU" dirty="0" smtClean="0">
                <a:latin typeface="Arial" pitchFamily="34" charset="0"/>
                <a:cs typeface="Arial" pitchFamily="34" charset="0"/>
              </a:rPr>
              <a:t> and Twitter play a big part in communicating  </a:t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 science to a predominantly non-science audience around the globe.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776" y="0"/>
            <a:ext cx="3744416" cy="764704"/>
          </a:xfrm>
        </p:spPr>
        <p:txBody>
          <a:bodyPr>
            <a:normAutofit/>
          </a:bodyPr>
          <a:lstStyle/>
          <a:p>
            <a:r>
              <a:rPr lang="en-AU" sz="2400" b="1" dirty="0" smtClean="0">
                <a:solidFill>
                  <a:srgbClr val="FF0000"/>
                </a:solidFill>
                <a:latin typeface="Arial" pitchFamily="34" charset="0"/>
              </a:rPr>
              <a:t>Over 150 years...</a:t>
            </a:r>
            <a:endParaRPr lang="en-AU" sz="24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692696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AU" dirty="0" smtClean="0">
                <a:latin typeface="Arial" pitchFamily="34" charset="0"/>
                <a:cs typeface="Arial" pitchFamily="34" charset="0"/>
              </a:rPr>
              <a:t> Since 1857 Sydney Observatory has been communicating eclipses with the </a:t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Australian public through the media, eclipse expeditions and photographic </a:t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recounts.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628800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AU" dirty="0" smtClean="0">
                <a:latin typeface="Arial" pitchFamily="34" charset="0"/>
                <a:cs typeface="Arial" pitchFamily="34" charset="0"/>
              </a:rPr>
              <a:t> The past 150 years have seen great change in technology which has impacted </a:t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on the quality and quantity of information communicated with the public as well </a:t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as the audience reach.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2564904"/>
            <a:ext cx="8820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AU" dirty="0" smtClean="0">
                <a:latin typeface="Arial" pitchFamily="34" charset="0"/>
                <a:cs typeface="Arial" pitchFamily="34" charset="0"/>
              </a:rPr>
              <a:t> The focus of this talk covers how Sydney Observatory has communicated eclipses </a:t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 to the public from 1857 until the present day.</a:t>
            </a:r>
            <a:endParaRPr lang="en-AU" dirty="0"/>
          </a:p>
        </p:txBody>
      </p:sp>
      <p:pic>
        <p:nvPicPr>
          <p:cNvPr id="9" name="Picture 8" descr="IMG_5263-p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3240360"/>
            <a:ext cx="4475989" cy="33569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35896" y="6608385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>
                <a:latin typeface="Arial" pitchFamily="34" charset="0"/>
                <a:cs typeface="Arial" pitchFamily="34" charset="0"/>
              </a:rPr>
              <a:t>© Melissa Hulbert, 2014</a:t>
            </a:r>
            <a:endParaRPr lang="en-A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IMG_0071_widefield lunar eclip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3212976"/>
            <a:ext cx="5112568" cy="34083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159023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Communicating in the past</a:t>
            </a:r>
            <a:endParaRPr lang="en-AU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849486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AU" dirty="0" smtClean="0">
                <a:latin typeface="Arial" pitchFamily="34" charset="0"/>
                <a:cs typeface="Arial" pitchFamily="34" charset="0"/>
              </a:rPr>
              <a:t> In </a:t>
            </a:r>
            <a:r>
              <a:rPr lang="en-AU" dirty="0">
                <a:latin typeface="Arial" pitchFamily="34" charset="0"/>
                <a:cs typeface="Arial" pitchFamily="34" charset="0"/>
              </a:rPr>
              <a:t>1871 Sydney Observatory Director, Henry Chamberlain Russell, joined an </a:t>
            </a:r>
            <a:r>
              <a:rPr lang="en-AU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expedition </a:t>
            </a:r>
            <a:r>
              <a:rPr lang="en-AU" dirty="0">
                <a:latin typeface="Arial" pitchFamily="34" charset="0"/>
                <a:cs typeface="Arial" pitchFamily="34" charset="0"/>
              </a:rPr>
              <a:t>to Cape York, on the northern tip of </a:t>
            </a:r>
            <a:r>
              <a:rPr lang="en-AU" dirty="0" smtClean="0">
                <a:latin typeface="Arial" pitchFamily="34" charset="0"/>
                <a:cs typeface="Arial" pitchFamily="34" charset="0"/>
              </a:rPr>
              <a:t>Australia.</a:t>
            </a:r>
          </a:p>
          <a:p>
            <a:endParaRPr lang="en-AU" dirty="0"/>
          </a:p>
        </p:txBody>
      </p:sp>
      <p:pic>
        <p:nvPicPr>
          <p:cNvPr id="4" name="Picture 3" descr="Figrure 2 - Rare 1971 Cape York eclipse image - Sydney Observatory MAAS Collection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11353" y="3789040"/>
            <a:ext cx="4018719" cy="27729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1630541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AU" dirty="0" smtClean="0">
                <a:latin typeface="Arial" pitchFamily="34" charset="0"/>
                <a:cs typeface="Arial" pitchFamily="34" charset="0"/>
              </a:rPr>
              <a:t> Amongst the astronomers, included members of the public paying their way for a </a:t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berth on the steamer at £25 each.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3142709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AU" dirty="0" smtClean="0">
                <a:latin typeface="Arial" pitchFamily="34" charset="0"/>
                <a:cs typeface="Arial" pitchFamily="34" charset="0"/>
              </a:rPr>
              <a:t> Photographs have recently been found of this expedition, but unfortunately none </a:t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 were taken of the eclipse as it was cloudy. </a:t>
            </a:r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2483604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AU" dirty="0" smtClean="0">
                <a:latin typeface="Arial" pitchFamily="34" charset="0"/>
                <a:cs typeface="Arial" pitchFamily="34" charset="0"/>
              </a:rPr>
              <a:t> Nature magazine published the 1871 eclipse preparations.</a:t>
            </a:r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251520" y="4077072"/>
            <a:ext cx="4536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AU" dirty="0" smtClean="0">
                <a:latin typeface="Arial" pitchFamily="34" charset="0"/>
                <a:cs typeface="Arial" pitchFamily="34" charset="0"/>
              </a:rPr>
              <a:t> It was through illustrated newspaper </a:t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accounts of the partial eclipse as seen </a:t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in Sydney by John </a:t>
            </a:r>
            <a:r>
              <a:rPr lang="en-AU" dirty="0" err="1" smtClean="0">
                <a:latin typeface="Arial" pitchFamily="34" charset="0"/>
                <a:cs typeface="Arial" pitchFamily="34" charset="0"/>
              </a:rPr>
              <a:t>Tebbutt</a:t>
            </a:r>
            <a:r>
              <a:rPr lang="en-AU" dirty="0" smtClean="0">
                <a:latin typeface="Arial" pitchFamily="34" charset="0"/>
                <a:cs typeface="Arial" pitchFamily="34" charset="0"/>
              </a:rPr>
              <a:t> that the </a:t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public imagination was captured. </a:t>
            </a:r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5724128" y="6525344"/>
            <a:ext cx="2952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>
                <a:latin typeface="Arial" pitchFamily="34" charset="0"/>
                <a:cs typeface="Arial" pitchFamily="34" charset="0"/>
              </a:rPr>
              <a:t>Sydney Observatory: MAAS Collection.</a:t>
            </a:r>
            <a:endParaRPr lang="en-AU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816" y="159023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Photographic </a:t>
            </a:r>
            <a:r>
              <a:rPr lang="en-A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Era</a:t>
            </a:r>
            <a:endParaRPr lang="en-AU" dirty="0"/>
          </a:p>
        </p:txBody>
      </p:sp>
      <p:sp>
        <p:nvSpPr>
          <p:cNvPr id="3" name="TextBox 2"/>
          <p:cNvSpPr txBox="1"/>
          <p:nvPr/>
        </p:nvSpPr>
        <p:spPr>
          <a:xfrm>
            <a:off x="35496" y="5253007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AU" dirty="0" smtClean="0">
                <a:latin typeface="Arial" pitchFamily="34" charset="0"/>
                <a:cs typeface="Arial" pitchFamily="34" charset="0"/>
              </a:rPr>
              <a:t> Sydney Observatory </a:t>
            </a:r>
            <a:r>
              <a:rPr lang="en-AU" dirty="0" err="1" smtClean="0">
                <a:latin typeface="Arial" pitchFamily="34" charset="0"/>
                <a:cs typeface="Arial" pitchFamily="34" charset="0"/>
              </a:rPr>
              <a:t>astrographic</a:t>
            </a:r>
            <a:r>
              <a:rPr lang="en-AU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Clr>
                <a:srgbClr val="FF0000"/>
              </a:buClr>
            </a:pPr>
            <a:r>
              <a:rPr lang="en-AU" dirty="0" smtClean="0">
                <a:latin typeface="Arial" pitchFamily="34" charset="0"/>
                <a:cs typeface="Arial" pitchFamily="34" charset="0"/>
              </a:rPr>
              <a:t>    astronomer, James Short, </a:t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photographed all of these </a:t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expeditions. </a:t>
            </a:r>
            <a:endParaRPr lang="en-AU" dirty="0"/>
          </a:p>
        </p:txBody>
      </p:sp>
      <p:pic>
        <p:nvPicPr>
          <p:cNvPr id="4" name="Picture 3" descr="Figure 3-00552201_ Tahiti James Short 2005_124_1-26-Sydney Observatory MAAS Collection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0441" y="2420888"/>
            <a:ext cx="5076055" cy="39290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496" y="683404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AU" dirty="0" smtClean="0"/>
              <a:t> </a:t>
            </a:r>
            <a:r>
              <a:rPr lang="en-AU" dirty="0" smtClean="0">
                <a:latin typeface="Arial" pitchFamily="34" charset="0"/>
                <a:cs typeface="Arial" pitchFamily="34" charset="0"/>
              </a:rPr>
              <a:t>Preparations were documented and the images circulated.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35496" y="1209526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AU" dirty="0" smtClean="0">
                <a:latin typeface="Arial" pitchFamily="34" charset="0"/>
                <a:cs typeface="Arial" pitchFamily="34" charset="0"/>
              </a:rPr>
              <a:t> The aim of eclipse astronomers became to not only observe, time and note the </a:t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 eclipse phenomena, but to photograph the corona, </a:t>
            </a:r>
            <a:r>
              <a:rPr lang="en-AU" dirty="0" err="1" smtClean="0">
                <a:latin typeface="Arial" pitchFamily="34" charset="0"/>
                <a:cs typeface="Arial" pitchFamily="34" charset="0"/>
              </a:rPr>
              <a:t>Baily’s</a:t>
            </a:r>
            <a:r>
              <a:rPr lang="en-AU" dirty="0" smtClean="0">
                <a:latin typeface="Arial" pitchFamily="34" charset="0"/>
                <a:cs typeface="Arial" pitchFamily="34" charset="0"/>
              </a:rPr>
              <a:t> beads and the </a:t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 diamond ring effect.</a:t>
            </a:r>
            <a:endParaRPr lang="en-A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294870"/>
            <a:ext cx="39959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AU" dirty="0" smtClean="0"/>
              <a:t> </a:t>
            </a:r>
            <a:r>
              <a:rPr lang="en-AU" dirty="0" smtClean="0">
                <a:latin typeface="Arial" pitchFamily="34" charset="0"/>
                <a:cs typeface="Arial" pitchFamily="34" charset="0"/>
              </a:rPr>
              <a:t>Tahiti eclipse in 1908 </a:t>
            </a: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A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AU" dirty="0" err="1" smtClean="0">
                <a:latin typeface="Arial" pitchFamily="34" charset="0"/>
                <a:cs typeface="Arial" pitchFamily="34" charset="0"/>
              </a:rPr>
              <a:t>Bruny</a:t>
            </a:r>
            <a:r>
              <a:rPr lang="en-AU" dirty="0" smtClean="0">
                <a:latin typeface="Arial" pitchFamily="34" charset="0"/>
                <a:cs typeface="Arial" pitchFamily="34" charset="0"/>
              </a:rPr>
              <a:t> Island, Tasmania in 1910 </a:t>
            </a: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A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AU" dirty="0" err="1" smtClean="0">
                <a:latin typeface="Arial" pitchFamily="34" charset="0"/>
                <a:cs typeface="Arial" pitchFamily="34" charset="0"/>
              </a:rPr>
              <a:t>Vavau</a:t>
            </a:r>
            <a:r>
              <a:rPr lang="en-AU" dirty="0" smtClean="0">
                <a:latin typeface="Arial" pitchFamily="34" charset="0"/>
                <a:cs typeface="Arial" pitchFamily="34" charset="0"/>
              </a:rPr>
              <a:t> in the Fiji Islands in 1911</a:t>
            </a: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endParaRPr lang="en-AU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AU" dirty="0" smtClean="0">
                <a:latin typeface="Arial" pitchFamily="34" charset="0"/>
                <a:cs typeface="Arial" pitchFamily="34" charset="0"/>
              </a:rPr>
              <a:t> Images provide great social </a:t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comments about eclipse  </a:t>
            </a:r>
          </a:p>
          <a:p>
            <a:pPr>
              <a:buClr>
                <a:srgbClr val="FF0000"/>
              </a:buClr>
            </a:pPr>
            <a:r>
              <a:rPr lang="en-AU" dirty="0" smtClean="0">
                <a:latin typeface="Arial" pitchFamily="34" charset="0"/>
                <a:cs typeface="Arial" pitchFamily="34" charset="0"/>
              </a:rPr>
              <a:t>    expeditions and evidence that </a:t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women participated in eclipses,  </a:t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as well as the professional  </a:t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astronomers who were male.</a:t>
            </a:r>
            <a:endParaRPr lang="en-A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48064" y="6309320"/>
            <a:ext cx="2952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>
                <a:latin typeface="Arial" pitchFamily="34" charset="0"/>
                <a:cs typeface="Arial" pitchFamily="34" charset="0"/>
              </a:rPr>
              <a:t>Sydney Observatory: MAAS Collection.</a:t>
            </a:r>
            <a:endParaRPr lang="en-AU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2204864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 Einstein Eclipse </a:t>
            </a:r>
            <a:r>
              <a:rPr lang="en-A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1922</a:t>
            </a:r>
            <a:endParaRPr lang="en-AU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332656"/>
            <a:ext cx="82089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i="1" dirty="0">
                <a:latin typeface="Arial" pitchFamily="34" charset="0"/>
                <a:cs typeface="Arial" pitchFamily="34" charset="0"/>
              </a:rPr>
              <a:t>“ A low murmur of almost suppressed excitement escaped from the still increasing throng as someone was heard to say </a:t>
            </a:r>
            <a:r>
              <a:rPr lang="en-AU" sz="2000" i="1" dirty="0" smtClean="0">
                <a:latin typeface="Arial" pitchFamily="34" charset="0"/>
                <a:cs typeface="Arial" pitchFamily="34" charset="0"/>
              </a:rPr>
              <a:t>'-First </a:t>
            </a:r>
            <a:r>
              <a:rPr lang="en-AU" sz="2000" i="1" dirty="0">
                <a:latin typeface="Arial" pitchFamily="34" charset="0"/>
                <a:cs typeface="Arial" pitchFamily="34" charset="0"/>
              </a:rPr>
              <a:t>contact.' Hundreds of smoked glasses were lifted to their owners' eyes, and the curved edge of the moon could just be seen on the sun's </a:t>
            </a:r>
            <a:r>
              <a:rPr lang="en-AU" sz="2000" i="1" dirty="0" smtClean="0">
                <a:latin typeface="Arial" pitchFamily="34" charset="0"/>
                <a:cs typeface="Arial" pitchFamily="34" charset="0"/>
              </a:rPr>
              <a:t>edge.” (Cooke, W.E., 1922)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4942909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AU" dirty="0" smtClean="0">
                <a:latin typeface="Arial" pitchFamily="34" charset="0"/>
                <a:cs typeface="Arial" pitchFamily="34" charset="0"/>
              </a:rPr>
              <a:t> Sydney </a:t>
            </a:r>
            <a:r>
              <a:rPr lang="en-AU" dirty="0">
                <a:latin typeface="Arial" pitchFamily="34" charset="0"/>
                <a:cs typeface="Arial" pitchFamily="34" charset="0"/>
              </a:rPr>
              <a:t>Observatory Director, W.E. Cooke found the throngs of public who </a:t>
            </a:r>
            <a:r>
              <a:rPr lang="en-AU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came </a:t>
            </a:r>
            <a:r>
              <a:rPr lang="en-AU" dirty="0">
                <a:latin typeface="Arial" pitchFamily="34" charset="0"/>
                <a:cs typeface="Arial" pitchFamily="34" charset="0"/>
              </a:rPr>
              <a:t>to </a:t>
            </a:r>
            <a:r>
              <a:rPr lang="en-AU" dirty="0" smtClean="0">
                <a:latin typeface="Arial" pitchFamily="34" charset="0"/>
                <a:cs typeface="Arial" pitchFamily="34" charset="0"/>
              </a:rPr>
              <a:t>view </a:t>
            </a:r>
            <a:r>
              <a:rPr lang="en-AU" dirty="0">
                <a:latin typeface="Arial" pitchFamily="34" charset="0"/>
                <a:cs typeface="Arial" pitchFamily="34" charset="0"/>
              </a:rPr>
              <a:t>the eclipse a nuisance.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544" y="2924944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AU" dirty="0" smtClean="0"/>
              <a:t> </a:t>
            </a:r>
            <a:r>
              <a:rPr lang="en-AU" dirty="0" smtClean="0">
                <a:latin typeface="Arial" pitchFamily="34" charset="0"/>
                <a:cs typeface="Arial" pitchFamily="34" charset="0"/>
              </a:rPr>
              <a:t>Photography was the main purpose of the 1922 expedition to Goondiwindi,  </a:t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 Queensland, Australia.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3789040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AU" dirty="0" smtClean="0">
                <a:latin typeface="Arial" pitchFamily="34" charset="0"/>
                <a:cs typeface="Arial" pitchFamily="34" charset="0"/>
              </a:rPr>
              <a:t> Newspaper articles, a book and photographs of preparations, the equipment </a:t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and the results were made widely available and public excitement, as shown in </a:t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the above quote, was at a high level.</a:t>
            </a:r>
            <a:endParaRPr lang="en-A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980728"/>
            <a:ext cx="40324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AU" dirty="0" smtClean="0"/>
              <a:t> </a:t>
            </a:r>
            <a:r>
              <a:rPr lang="en-AU" dirty="0" smtClean="0">
                <a:latin typeface="Arial" pitchFamily="34" charset="0"/>
                <a:cs typeface="Arial" pitchFamily="34" charset="0"/>
              </a:rPr>
              <a:t>Lick </a:t>
            </a:r>
            <a:r>
              <a:rPr lang="en-AU" dirty="0">
                <a:latin typeface="Arial" pitchFamily="34" charset="0"/>
                <a:cs typeface="Arial" pitchFamily="34" charset="0"/>
              </a:rPr>
              <a:t>Observatory expedition at </a:t>
            </a:r>
            <a:r>
              <a:rPr lang="en-AU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AU" dirty="0" err="1" smtClean="0">
                <a:latin typeface="Arial" pitchFamily="34" charset="0"/>
                <a:cs typeface="Arial" pitchFamily="34" charset="0"/>
              </a:rPr>
              <a:t>Wollal</a:t>
            </a:r>
            <a:r>
              <a:rPr lang="en-A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AU" dirty="0">
                <a:latin typeface="Arial" pitchFamily="34" charset="0"/>
                <a:cs typeface="Arial" pitchFamily="34" charset="0"/>
              </a:rPr>
              <a:t>in Western Australia </a:t>
            </a:r>
            <a:r>
              <a:rPr lang="en-AU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managed to prove Einstein’s </a:t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General </a:t>
            </a:r>
            <a:r>
              <a:rPr lang="en-AU" dirty="0">
                <a:latin typeface="Arial" pitchFamily="34" charset="0"/>
                <a:cs typeface="Arial" pitchFamily="34" charset="0"/>
              </a:rPr>
              <a:t>Theory </a:t>
            </a:r>
            <a:r>
              <a:rPr lang="en-AU" dirty="0" smtClean="0">
                <a:latin typeface="Arial" pitchFamily="34" charset="0"/>
                <a:cs typeface="Arial" pitchFamily="34" charset="0"/>
              </a:rPr>
              <a:t>of Relativity </a:t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through </a:t>
            </a:r>
            <a:r>
              <a:rPr lang="en-AU" dirty="0">
                <a:latin typeface="Arial" pitchFamily="34" charset="0"/>
                <a:cs typeface="Arial" pitchFamily="34" charset="0"/>
              </a:rPr>
              <a:t>comparisons </a:t>
            </a:r>
            <a:r>
              <a:rPr lang="en-AU" dirty="0" smtClean="0">
                <a:latin typeface="Arial" pitchFamily="34" charset="0"/>
                <a:cs typeface="Arial" pitchFamily="34" charset="0"/>
              </a:rPr>
              <a:t>made </a:t>
            </a:r>
            <a:r>
              <a:rPr lang="en-AU" dirty="0">
                <a:latin typeface="Arial" pitchFamily="34" charset="0"/>
                <a:cs typeface="Arial" pitchFamily="34" charset="0"/>
              </a:rPr>
              <a:t>using </a:t>
            </a:r>
            <a:r>
              <a:rPr lang="en-AU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their </a:t>
            </a:r>
            <a:r>
              <a:rPr lang="en-AU" dirty="0">
                <a:latin typeface="Arial" pitchFamily="34" charset="0"/>
                <a:cs typeface="Arial" pitchFamily="34" charset="0"/>
              </a:rPr>
              <a:t>photographs of the </a:t>
            </a:r>
            <a:r>
              <a:rPr lang="en-AU" dirty="0" smtClean="0">
                <a:latin typeface="Arial" pitchFamily="34" charset="0"/>
                <a:cs typeface="Arial" pitchFamily="34" charset="0"/>
              </a:rPr>
              <a:t>stars </a:t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taken </a:t>
            </a:r>
            <a:r>
              <a:rPr lang="en-AU" dirty="0">
                <a:latin typeface="Arial" pitchFamily="34" charset="0"/>
                <a:cs typeface="Arial" pitchFamily="34" charset="0"/>
              </a:rPr>
              <a:t>during </a:t>
            </a:r>
            <a:r>
              <a:rPr lang="en-AU" dirty="0" smtClean="0">
                <a:latin typeface="Arial" pitchFamily="34" charset="0"/>
                <a:cs typeface="Arial" pitchFamily="34" charset="0"/>
              </a:rPr>
              <a:t>totality.</a:t>
            </a:r>
            <a:endParaRPr lang="en-AU" dirty="0"/>
          </a:p>
        </p:txBody>
      </p:sp>
      <p:pic>
        <p:nvPicPr>
          <p:cNvPr id="3" name="Picture 2" descr="Figure 4-P3549-106_Goondiwindi_1922-Sydney Observatory MAAS Collection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476672"/>
            <a:ext cx="4608512" cy="59502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3789040"/>
            <a:ext cx="40324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AU" dirty="0" smtClean="0">
                <a:latin typeface="Arial" pitchFamily="34" charset="0"/>
                <a:cs typeface="Arial" pitchFamily="34" charset="0"/>
              </a:rPr>
              <a:t> It was not only the astronomical </a:t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images which have left a legacy, </a:t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the photographs of people and </a:t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equipment now hold social </a:t>
            </a:r>
            <a:br>
              <a:rPr lang="en-AU" dirty="0" smtClean="0">
                <a:latin typeface="Arial" pitchFamily="34" charset="0"/>
                <a:cs typeface="Arial" pitchFamily="34" charset="0"/>
              </a:rPr>
            </a:br>
            <a:r>
              <a:rPr lang="en-AU" dirty="0" smtClean="0">
                <a:latin typeface="Arial" pitchFamily="34" charset="0"/>
                <a:cs typeface="Arial" pitchFamily="34" charset="0"/>
              </a:rPr>
              <a:t>    significance in Museum collections</a:t>
            </a:r>
            <a:r>
              <a:rPr lang="en-AU" dirty="0" smtClean="0"/>
              <a:t>.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5220072" y="6453336"/>
            <a:ext cx="3096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>
                <a:latin typeface="Arial" pitchFamily="34" charset="0"/>
                <a:cs typeface="Arial" pitchFamily="34" charset="0"/>
              </a:rPr>
              <a:t>Sydney Observatory: MAAS Collection.</a:t>
            </a:r>
            <a:endParaRPr lang="en-AU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0552163 SydneyObs at Pennant Hills horse drays James Short 2005_124_1-7-c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0096" y="393192"/>
            <a:ext cx="6083808" cy="6071616"/>
          </a:xfrm>
          <a:prstGeom prst="rect">
            <a:avLst/>
          </a:prstGeom>
        </p:spPr>
      </p:pic>
      <p:pic>
        <p:nvPicPr>
          <p:cNvPr id="8" name="Picture 7" descr="2005-124-1-14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59423"/>
            <a:ext cx="9144000" cy="55391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59832" y="6453336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>
                <a:latin typeface="Arial" pitchFamily="34" charset="0"/>
                <a:cs typeface="Arial" pitchFamily="34" charset="0"/>
              </a:rPr>
              <a:t>Sydney Observatory: MAAS Collection.</a:t>
            </a:r>
            <a:endParaRPr lang="en-AU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5-124-1-11-cropped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9616" y="583692"/>
            <a:ext cx="6144768" cy="5690616"/>
          </a:xfrm>
          <a:prstGeom prst="rect">
            <a:avLst/>
          </a:prstGeom>
        </p:spPr>
      </p:pic>
      <p:pic>
        <p:nvPicPr>
          <p:cNvPr id="3" name="Picture 2" descr="2005-124-1-13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44624"/>
            <a:ext cx="5976664" cy="65123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31840" y="6525344"/>
            <a:ext cx="3096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>
                <a:latin typeface="Arial" pitchFamily="34" charset="0"/>
                <a:cs typeface="Arial" pitchFamily="34" charset="0"/>
              </a:rPr>
              <a:t>Sydney Observatory: MAAS Collection.</a:t>
            </a:r>
            <a:endParaRPr lang="en-AU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05-124-1-16.Goondi1922-cropped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0"/>
            <a:ext cx="5040560" cy="6539040"/>
          </a:xfrm>
          <a:prstGeom prst="rect">
            <a:avLst/>
          </a:prstGeom>
        </p:spPr>
      </p:pic>
      <p:pic>
        <p:nvPicPr>
          <p:cNvPr id="5" name="Picture 4" descr="2005-124-1-16-cb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1700808"/>
            <a:ext cx="2448272" cy="39118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3848" y="6525344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>
                <a:latin typeface="Arial" pitchFamily="34" charset="0"/>
                <a:cs typeface="Arial" pitchFamily="34" charset="0"/>
              </a:rPr>
              <a:t>Sydney Observatory: MAAS Collection.</a:t>
            </a:r>
            <a:endParaRPr lang="en-AU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B8D2FE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B8D2FE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</TotalTime>
  <Words>682</Words>
  <Application>Microsoft Office PowerPoint</Application>
  <PresentationFormat>On-screen Show (4:3)</PresentationFormat>
  <Paragraphs>80</Paragraphs>
  <Slides>14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Over 150 years...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 The Shadow:  public eclipse education</dc:title>
  <dc:creator>Mel</dc:creator>
  <cp:lastModifiedBy>Mel</cp:lastModifiedBy>
  <cp:revision>80</cp:revision>
  <dcterms:created xsi:type="dcterms:W3CDTF">2014-10-23T03:56:32Z</dcterms:created>
  <dcterms:modified xsi:type="dcterms:W3CDTF">2014-10-26T19:50:24Z</dcterms:modified>
</cp:coreProperties>
</file>